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292" r:id="rId4"/>
    <p:sldId id="270" r:id="rId5"/>
    <p:sldId id="309" r:id="rId6"/>
    <p:sldId id="258" r:id="rId7"/>
    <p:sldId id="308" r:id="rId8"/>
    <p:sldId id="259" r:id="rId9"/>
    <p:sldId id="267" r:id="rId10"/>
    <p:sldId id="284" r:id="rId11"/>
    <p:sldId id="294" r:id="rId12"/>
    <p:sldId id="307" r:id="rId13"/>
    <p:sldId id="310" r:id="rId14"/>
    <p:sldId id="272" r:id="rId15"/>
    <p:sldId id="300" r:id="rId16"/>
    <p:sldId id="306" r:id="rId17"/>
    <p:sldId id="276" r:id="rId18"/>
    <p:sldId id="274" r:id="rId19"/>
    <p:sldId id="301" r:id="rId20"/>
    <p:sldId id="262" r:id="rId21"/>
    <p:sldId id="290" r:id="rId22"/>
    <p:sldId id="298" r:id="rId23"/>
    <p:sldId id="299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A91C18"/>
    <a:srgbClr val="008BF0"/>
    <a:srgbClr val="E55A5A"/>
    <a:srgbClr val="E9615F"/>
    <a:srgbClr val="FF6666"/>
    <a:srgbClr val="FFAD8E"/>
    <a:srgbClr val="FF2F92"/>
    <a:srgbClr val="AB4CF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02" autoAdjust="0"/>
    <p:restoredTop sz="96291" autoAdjust="0"/>
  </p:normalViewPr>
  <p:slideViewPr>
    <p:cSldViewPr snapToGrid="0" snapToObjects="1">
      <p:cViewPr>
        <p:scale>
          <a:sx n="94" d="100"/>
          <a:sy n="94" d="100"/>
        </p:scale>
        <p:origin x="568" y="8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Change font Sans serif fonts for presentation </a:t>
            </a:r>
          </a:p>
          <a:p>
            <a:r>
              <a:rPr lang="en-US" dirty="0"/>
              <a:t>Change title to make it more like a paper title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Explain this </a:t>
            </a:r>
          </a:p>
          <a:p>
            <a:endParaRPr lang="en-US" b="1" dirty="0"/>
          </a:p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Explain this </a:t>
            </a:r>
          </a:p>
          <a:p>
            <a:endParaRPr lang="en-US" b="1" dirty="0"/>
          </a:p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5262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One larval pulse …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24321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Later larval release adaptive response? </a:t>
            </a:r>
          </a:p>
          <a:p>
            <a:r>
              <a:rPr lang="en-US" dirty="0"/>
              <a:t>Negative or positive?  </a:t>
            </a:r>
          </a:p>
          <a:p>
            <a:endParaRPr lang="en-US" dirty="0"/>
          </a:p>
          <a:p>
            <a:r>
              <a:rPr lang="en-US" dirty="0"/>
              <a:t>Remind them why this is important for restoration … </a:t>
            </a:r>
          </a:p>
          <a:p>
            <a:r>
              <a:rPr lang="en-US" dirty="0"/>
              <a:t>I don’t know if this is good or bad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6830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29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r>
              <a:rPr lang="en-US" dirty="0"/>
              <a:t>Don’t say pacific oyster … </a:t>
            </a:r>
          </a:p>
          <a:p>
            <a:r>
              <a:rPr lang="en-US" dirty="0"/>
              <a:t>Walk people through each figure </a:t>
            </a:r>
          </a:p>
          <a:p>
            <a:r>
              <a:rPr lang="en-US" dirty="0"/>
              <a:t>Put coastal images side by side, </a:t>
            </a:r>
          </a:p>
          <a:p>
            <a:endParaRPr lang="en-US" dirty="0"/>
          </a:p>
          <a:p>
            <a:r>
              <a:rPr lang="en-US" dirty="0"/>
              <a:t>- … </a:t>
            </a:r>
          </a:p>
          <a:p>
            <a:r>
              <a:rPr lang="en-US" dirty="0"/>
              <a:t> -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Change font to make title way different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Make </a:t>
            </a:r>
            <a:r>
              <a:rPr lang="en-US" dirty="0" err="1"/>
              <a:t>Waldbusser’s</a:t>
            </a:r>
            <a:r>
              <a:rPr lang="en-US" dirty="0"/>
              <a:t> paper pose a question … another author shows tolerance, maybe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Parental exposure? On next slide (and/or talk more about </a:t>
            </a:r>
            <a:r>
              <a:rPr lang="en-US" dirty="0" err="1"/>
              <a:t>waldbusser</a:t>
            </a:r>
            <a:r>
              <a:rPr lang="en-US" dirty="0"/>
              <a:t>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9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Change Colors …  </a:t>
            </a:r>
          </a:p>
          <a:p>
            <a:endParaRPr lang="en-US" baseline="0" dirty="0"/>
          </a:p>
          <a:p>
            <a:r>
              <a:rPr lang="en-US" dirty="0"/>
              <a:t>Remove metrics </a:t>
            </a:r>
          </a:p>
          <a:p>
            <a:r>
              <a:rPr lang="en-US" dirty="0"/>
              <a:t>Include pretty pictures or icons</a:t>
            </a:r>
          </a:p>
          <a:p>
            <a:r>
              <a:rPr lang="en-US" dirty="0"/>
              <a:t>Emphasize when pH treatment occurred </a:t>
            </a:r>
          </a:p>
          <a:p>
            <a:r>
              <a:rPr lang="en-US" dirty="0"/>
              <a:t>Use simplified flow chart here and on each results slide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Re-label axes, x and y – make it really big. </a:t>
            </a:r>
          </a:p>
          <a:p>
            <a:r>
              <a:rPr lang="en-US" dirty="0"/>
              <a:t>Spend more time talking about why this might matter </a:t>
            </a:r>
          </a:p>
          <a:p>
            <a:endParaRPr lang="en-US" dirty="0"/>
          </a:p>
          <a:p>
            <a:r>
              <a:rPr lang="en-US" dirty="0"/>
              <a:t>Tell how many oysters are here, that they were genetically diverse (767 oysters used total, ~375 per treatment)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tiff"/><Relationship Id="rId4" Type="http://schemas.openxmlformats.org/officeDocument/2006/relationships/image" Target="../media/image1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7" Type="http://schemas.openxmlformats.org/officeDocument/2006/relationships/image" Target="../media/image25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tiff"/><Relationship Id="rId5" Type="http://schemas.openxmlformats.org/officeDocument/2006/relationships/image" Target="../media/image23.tiff"/><Relationship Id="rId4" Type="http://schemas.openxmlformats.org/officeDocument/2006/relationships/image" Target="../media/image22.tif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g"/><Relationship Id="rId13" Type="http://schemas.openxmlformats.org/officeDocument/2006/relationships/image" Target="../media/image36.JPG"/><Relationship Id="rId3" Type="http://schemas.openxmlformats.org/officeDocument/2006/relationships/image" Target="../media/image26.tiff"/><Relationship Id="rId7" Type="http://schemas.openxmlformats.org/officeDocument/2006/relationships/image" Target="../media/image30.jpg"/><Relationship Id="rId12" Type="http://schemas.openxmlformats.org/officeDocument/2006/relationships/image" Target="../media/image35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JPG"/><Relationship Id="rId11" Type="http://schemas.openxmlformats.org/officeDocument/2006/relationships/image" Target="../media/image34.JPG"/><Relationship Id="rId5" Type="http://schemas.openxmlformats.org/officeDocument/2006/relationships/image" Target="../media/image28.JPG"/><Relationship Id="rId15" Type="http://schemas.openxmlformats.org/officeDocument/2006/relationships/image" Target="../media/image38.JPG"/><Relationship Id="rId10" Type="http://schemas.openxmlformats.org/officeDocument/2006/relationships/image" Target="../media/image33.JPG"/><Relationship Id="rId4" Type="http://schemas.openxmlformats.org/officeDocument/2006/relationships/image" Target="../media/image27.JPG"/><Relationship Id="rId9" Type="http://schemas.openxmlformats.org/officeDocument/2006/relationships/image" Target="../media/image32.jpg"/><Relationship Id="rId14" Type="http://schemas.openxmlformats.org/officeDocument/2006/relationships/image" Target="../media/image37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jpeg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1671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Laura H Spencer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Roberts Lab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Washington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Parental low pH exposure affects reproduction &amp;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Autofit/>
          </a:bodyPr>
          <a:lstStyle/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No pH effect on fecundity</a:t>
            </a:r>
            <a:b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endParaRPr lang="en-US" sz="28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135662" y="2249392"/>
            <a:ext cx="1701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848305" y="1685192"/>
            <a:ext cx="18645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7282712" y="2152896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7507442" y="2246408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6526" y="3951695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9973" y="1140401"/>
            <a:ext cx="6519561" cy="263887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CF85C805-C5F9-1946-AF00-B905B6CCB999}"/>
              </a:ext>
            </a:extLst>
          </p:cNvPr>
          <p:cNvSpPr txBox="1"/>
          <p:nvPr/>
        </p:nvSpPr>
        <p:spPr>
          <a:xfrm rot="16200000">
            <a:off x="1074330" y="2168868"/>
            <a:ext cx="23965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larvae released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E238DB1-2376-9848-9B2C-7BAE1114A978}"/>
              </a:ext>
            </a:extLst>
          </p:cNvPr>
          <p:cNvSpPr txBox="1"/>
          <p:nvPr/>
        </p:nvSpPr>
        <p:spPr>
          <a:xfrm rot="16200000">
            <a:off x="1074331" y="4986112"/>
            <a:ext cx="23965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larvae released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4056BEA5-BC4F-334B-BB37-66A7FAFE54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26526" y="3951695"/>
            <a:ext cx="6519560" cy="2638870"/>
          </a:xfrm>
          <a:prstGeom prst="rect">
            <a:avLst/>
          </a:prstGeom>
        </p:spPr>
      </p:pic>
      <p:pic>
        <p:nvPicPr>
          <p:cNvPr id="60" name="Picture 59">
            <a:extLst>
              <a:ext uri="{FF2B5EF4-FFF2-40B4-BE49-F238E27FC236}">
                <a16:creationId xmlns:a16="http://schemas.microsoft.com/office/drawing/2014/main" id="{B62D48D9-3E05-8B48-BA33-2F43AB7D62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831" y="1148281"/>
            <a:ext cx="6519561" cy="2638870"/>
          </a:xfrm>
          <a:prstGeom prst="rect">
            <a:avLst/>
          </a:prstGeom>
        </p:spPr>
      </p:pic>
      <p:sp>
        <p:nvSpPr>
          <p:cNvPr id="49" name="TextBox 48">
            <a:extLst>
              <a:ext uri="{FF2B5EF4-FFF2-40B4-BE49-F238E27FC236}">
                <a16:creationId xmlns:a16="http://schemas.microsoft.com/office/drawing/2014/main" id="{23B5A75D-1C0D-C04F-8424-7225FF181316}"/>
              </a:ext>
            </a:extLst>
          </p:cNvPr>
          <p:cNvSpPr txBox="1"/>
          <p:nvPr/>
        </p:nvSpPr>
        <p:spPr>
          <a:xfrm>
            <a:off x="2430083" y="3547051"/>
            <a:ext cx="651956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0           1           2           3           4           5           6           7            8          9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5938009-9D4F-4F49-8B4C-83BA1F1CE449}"/>
              </a:ext>
            </a:extLst>
          </p:cNvPr>
          <p:cNvSpPr txBox="1"/>
          <p:nvPr/>
        </p:nvSpPr>
        <p:spPr>
          <a:xfrm>
            <a:off x="2428890" y="6374404"/>
            <a:ext cx="651956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0           1           2           3           4           5           6           7            8          9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CF23DA11-36A5-754C-9CAB-9C146E681E28}"/>
              </a:ext>
            </a:extLst>
          </p:cNvPr>
          <p:cNvSpPr txBox="1"/>
          <p:nvPr/>
        </p:nvSpPr>
        <p:spPr>
          <a:xfrm>
            <a:off x="2501530" y="1956117"/>
            <a:ext cx="55606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8C03DE8B-3648-B648-A7E2-B9B3441CAC71}"/>
              </a:ext>
            </a:extLst>
          </p:cNvPr>
          <p:cNvSpPr txBox="1"/>
          <p:nvPr/>
        </p:nvSpPr>
        <p:spPr>
          <a:xfrm>
            <a:off x="2501531" y="4773361"/>
            <a:ext cx="55606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34C5C9B-2745-3145-8E01-547436728AA0}"/>
              </a:ext>
            </a:extLst>
          </p:cNvPr>
          <p:cNvSpPr txBox="1"/>
          <p:nvPr/>
        </p:nvSpPr>
        <p:spPr>
          <a:xfrm>
            <a:off x="2094332" y="3525777"/>
            <a:ext cx="72474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0EF24CA1-2394-264E-A5F2-2EA17181005C}"/>
              </a:ext>
            </a:extLst>
          </p:cNvPr>
          <p:cNvSpPr txBox="1"/>
          <p:nvPr/>
        </p:nvSpPr>
        <p:spPr>
          <a:xfrm>
            <a:off x="2094333" y="6343021"/>
            <a:ext cx="72474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E87ADE35-8959-F046-8CE0-366E3DBA5676}"/>
              </a:ext>
            </a:extLst>
          </p:cNvPr>
          <p:cNvSpPr txBox="1"/>
          <p:nvPr/>
        </p:nvSpPr>
        <p:spPr>
          <a:xfrm>
            <a:off x="7267932" y="1278237"/>
            <a:ext cx="1454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380 adults per pH treatment 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3E9C5305-A939-1F49-B353-A93A0EB155F9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>
            <a:extLst>
              <a:ext uri="{FF2B5EF4-FFF2-40B4-BE49-F238E27FC236}">
                <a16:creationId xmlns:a16="http://schemas.microsoft.com/office/drawing/2014/main" id="{6700DD27-5981-3A44-9364-8F1C92EF6516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64" name="Rounded Rectangle 63">
            <a:extLst>
              <a:ext uri="{FF2B5EF4-FFF2-40B4-BE49-F238E27FC236}">
                <a16:creationId xmlns:a16="http://schemas.microsoft.com/office/drawing/2014/main" id="{EEE039A5-30AC-9C41-836C-49C2757D6E49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65" name="Rounded Rectangle 64">
            <a:extLst>
              <a:ext uri="{FF2B5EF4-FFF2-40B4-BE49-F238E27FC236}">
                <a16:creationId xmlns:a16="http://schemas.microsoft.com/office/drawing/2014/main" id="{CDE424BE-2134-034A-B201-2A202A6E175C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17263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Autofit/>
          </a:bodyPr>
          <a:lstStyle/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No pH effect on fecundity</a:t>
            </a:r>
            <a:b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Larval release delayed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181494" y="2235422"/>
            <a:ext cx="1701492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894137" y="1671222"/>
            <a:ext cx="186457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7328544" y="2138926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7553274" y="2124862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017" y="3951172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2017" y="1139878"/>
            <a:ext cx="6519561" cy="26388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257F15-018D-9E46-B38B-591DA8D7445B}"/>
              </a:ext>
            </a:extLst>
          </p:cNvPr>
          <p:cNvCxnSpPr>
            <a:cxnSpLocks/>
          </p:cNvCxnSpPr>
          <p:nvPr/>
        </p:nvCxnSpPr>
        <p:spPr>
          <a:xfrm flipH="1" flipV="1">
            <a:off x="5436616" y="1693753"/>
            <a:ext cx="450323" cy="15031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E6A37A-BCE7-F14D-BE48-1F9EE3AF538C}"/>
              </a:ext>
            </a:extLst>
          </p:cNvPr>
          <p:cNvSpPr txBox="1"/>
          <p:nvPr/>
        </p:nvSpPr>
        <p:spPr>
          <a:xfrm>
            <a:off x="5835286" y="1783360"/>
            <a:ext cx="82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95007E-D9A2-3E4C-BC7A-0706E0F11859}"/>
              </a:ext>
            </a:extLst>
          </p:cNvPr>
          <p:cNvCxnSpPr>
            <a:cxnSpLocks/>
          </p:cNvCxnSpPr>
          <p:nvPr/>
        </p:nvCxnSpPr>
        <p:spPr>
          <a:xfrm flipH="1" flipV="1">
            <a:off x="4041322" y="1694004"/>
            <a:ext cx="328479" cy="17284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EF0AB9-7769-0F48-A083-28BDBFA737D8}"/>
              </a:ext>
            </a:extLst>
          </p:cNvPr>
          <p:cNvSpPr txBox="1"/>
          <p:nvPr/>
        </p:nvSpPr>
        <p:spPr>
          <a:xfrm>
            <a:off x="4166138" y="1824149"/>
            <a:ext cx="82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17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36D5E-A607-034F-96D4-1D22FFB0E00A}"/>
              </a:ext>
            </a:extLst>
          </p:cNvPr>
          <p:cNvCxnSpPr>
            <a:cxnSpLocks/>
          </p:cNvCxnSpPr>
          <p:nvPr/>
        </p:nvCxnSpPr>
        <p:spPr>
          <a:xfrm flipH="1">
            <a:off x="6623777" y="4699691"/>
            <a:ext cx="461790" cy="383655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5925F0-8E28-7E44-89D1-D60431E91B22}"/>
              </a:ext>
            </a:extLst>
          </p:cNvPr>
          <p:cNvSpPr txBox="1"/>
          <p:nvPr/>
        </p:nvSpPr>
        <p:spPr>
          <a:xfrm>
            <a:off x="7066200" y="4488657"/>
            <a:ext cx="823126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June 12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7CA24F-2905-AD41-8884-DB65E21B61BA}"/>
              </a:ext>
            </a:extLst>
          </p:cNvPr>
          <p:cNvCxnSpPr>
            <a:cxnSpLocks/>
          </p:cNvCxnSpPr>
          <p:nvPr/>
        </p:nvCxnSpPr>
        <p:spPr>
          <a:xfrm flipH="1">
            <a:off x="4463945" y="4685607"/>
            <a:ext cx="524678" cy="9318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9CCDC5-4CF5-8D47-9F2C-EB740C6737F1}"/>
              </a:ext>
            </a:extLst>
          </p:cNvPr>
          <p:cNvSpPr txBox="1"/>
          <p:nvPr/>
        </p:nvSpPr>
        <p:spPr>
          <a:xfrm>
            <a:off x="4954629" y="4490644"/>
            <a:ext cx="82248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May 22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9F7932-C02A-8F49-ADC1-B1EC0ED900E5}"/>
              </a:ext>
            </a:extLst>
          </p:cNvPr>
          <p:cNvSpPr txBox="1"/>
          <p:nvPr/>
        </p:nvSpPr>
        <p:spPr>
          <a:xfrm>
            <a:off x="2430083" y="3547051"/>
            <a:ext cx="651956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0           1           2           3           4           5           6           7            8          9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8511789B-626B-7040-9D88-86006FD527DC}"/>
              </a:ext>
            </a:extLst>
          </p:cNvPr>
          <p:cNvSpPr txBox="1"/>
          <p:nvPr/>
        </p:nvSpPr>
        <p:spPr>
          <a:xfrm>
            <a:off x="2428890" y="6374404"/>
            <a:ext cx="6519561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0           1           2           3           4           5           6           7            8          9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6A43C29-4AFD-5849-816E-A774128FB8BE}"/>
              </a:ext>
            </a:extLst>
          </p:cNvPr>
          <p:cNvSpPr txBox="1"/>
          <p:nvPr/>
        </p:nvSpPr>
        <p:spPr>
          <a:xfrm>
            <a:off x="2094332" y="3525777"/>
            <a:ext cx="72474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44DE428C-2439-C54A-8D2C-3A5B2CF79026}"/>
              </a:ext>
            </a:extLst>
          </p:cNvPr>
          <p:cNvSpPr txBox="1"/>
          <p:nvPr/>
        </p:nvSpPr>
        <p:spPr>
          <a:xfrm rot="16200000">
            <a:off x="1074330" y="2168868"/>
            <a:ext cx="23965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larvae released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7826AF11-11F6-D741-A045-D7CF27E4FE79}"/>
              </a:ext>
            </a:extLst>
          </p:cNvPr>
          <p:cNvSpPr txBox="1"/>
          <p:nvPr/>
        </p:nvSpPr>
        <p:spPr>
          <a:xfrm>
            <a:off x="2501530" y="1956117"/>
            <a:ext cx="55606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05531B6-F8D6-154D-94DF-81440CB92277}"/>
              </a:ext>
            </a:extLst>
          </p:cNvPr>
          <p:cNvSpPr txBox="1"/>
          <p:nvPr/>
        </p:nvSpPr>
        <p:spPr>
          <a:xfrm>
            <a:off x="2094333" y="6343021"/>
            <a:ext cx="724744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Week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EF4D137-9BFC-ED46-92A8-6C74958F09D1}"/>
              </a:ext>
            </a:extLst>
          </p:cNvPr>
          <p:cNvSpPr txBox="1"/>
          <p:nvPr/>
        </p:nvSpPr>
        <p:spPr>
          <a:xfrm rot="16200000">
            <a:off x="1074331" y="4986112"/>
            <a:ext cx="2396536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# larvae released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4BD68149-E049-7040-AF76-F873F6DE8E46}"/>
              </a:ext>
            </a:extLst>
          </p:cNvPr>
          <p:cNvSpPr txBox="1"/>
          <p:nvPr/>
        </p:nvSpPr>
        <p:spPr>
          <a:xfrm>
            <a:off x="2501531" y="4773361"/>
            <a:ext cx="556061" cy="1569660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1M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500K</a:t>
            </a: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endParaRPr lang="en-US" sz="1200" b="1" dirty="0">
              <a:solidFill>
                <a:schemeClr val="bg1">
                  <a:lumMod val="75000"/>
                  <a:lumOff val="2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r"/>
            <a:r>
              <a:rPr lang="en-US" sz="1200" b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FF391CD-32FC-8E4B-B9C9-9B294951082E}"/>
              </a:ext>
            </a:extLst>
          </p:cNvPr>
          <p:cNvSpPr txBox="1"/>
          <p:nvPr/>
        </p:nvSpPr>
        <p:spPr>
          <a:xfrm>
            <a:off x="7267932" y="1278237"/>
            <a:ext cx="1454833" cy="46166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r"/>
            <a:r>
              <a:rPr lang="en-US" sz="1200" i="1" dirty="0">
                <a:solidFill>
                  <a:schemeClr val="bg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= 380 adults per pH treatment </a:t>
            </a:r>
          </a:p>
        </p:txBody>
      </p: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B29CCBD4-27FD-1547-A0AD-C9060E0A7EA2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A6D64869-C21A-F849-844B-1DA133E507DE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1AA5E845-6DBA-8C4A-8ECD-0DDAB12220AC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54" name="Rounded Rectangle 53">
            <a:extLst>
              <a:ext uri="{FF2B5EF4-FFF2-40B4-BE49-F238E27FC236}">
                <a16:creationId xmlns:a16="http://schemas.microsoft.com/office/drawing/2014/main" id="{240E59D0-4DAC-CE4D-907B-4FAC07698B2F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368442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073" y="155481"/>
            <a:ext cx="8993854" cy="1003088"/>
          </a:xfrm>
        </p:spPr>
        <p:txBody>
          <a:bodyPr>
            <a:no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Adult gonad tissue sampled, </a:t>
            </a:r>
            <a:b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RNA isolated &amp; sequenced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DECA34-1E83-F54A-ABEA-F72E4ECE751E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4807CE1-F974-3B4A-A18B-524204A91C8A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2AA1F7A-763D-2948-8DA8-ACBD9EFA6A48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5B692-3E74-1B40-9EE7-A33793EB1AC1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D85287-5544-6E40-B203-DA56B274508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109" y="1427212"/>
            <a:ext cx="7033744" cy="5275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554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126" y="250721"/>
            <a:ext cx="7968231" cy="880087"/>
          </a:xfrm>
        </p:spPr>
        <p:txBody>
          <a:bodyPr>
            <a:noAutofit/>
          </a:bodyPr>
          <a:lstStyle/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Adult gonad</a:t>
            </a:r>
            <a:b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AEFFFC-4925-0048-80DF-600C7B44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4" t="3636" r="30157" b="87549"/>
          <a:stretch/>
        </p:blipFill>
        <p:spPr>
          <a:xfrm>
            <a:off x="6429740" y="1574159"/>
            <a:ext cx="1522068" cy="37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CE1E1-5688-9846-A98B-1DBE941F1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6"/>
          <a:stretch/>
        </p:blipFill>
        <p:spPr>
          <a:xfrm>
            <a:off x="5369663" y="2488402"/>
            <a:ext cx="3553043" cy="3221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7223B-F9B5-5A4D-BAB1-697A01924F6F}"/>
              </a:ext>
            </a:extLst>
          </p:cNvPr>
          <p:cNvSpPr txBox="1"/>
          <p:nvPr/>
        </p:nvSpPr>
        <p:spPr>
          <a:xfrm>
            <a:off x="5369663" y="2041708"/>
            <a:ext cx="3553043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Biplot, normalized gene counts 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0685CA9-8B6F-6F42-8F8C-C10BE753CDE6}"/>
              </a:ext>
            </a:extLst>
          </p:cNvPr>
          <p:cNvSpPr/>
          <p:nvPr/>
        </p:nvSpPr>
        <p:spPr>
          <a:xfrm>
            <a:off x="6261904" y="2604304"/>
            <a:ext cx="2453833" cy="1932972"/>
          </a:xfrm>
          <a:custGeom>
            <a:avLst/>
            <a:gdLst>
              <a:gd name="connsiteX0" fmla="*/ 2453833 w 2453833"/>
              <a:gd name="connsiteY0" fmla="*/ 902825 h 1932972"/>
              <a:gd name="connsiteX1" fmla="*/ 659757 w 2453833"/>
              <a:gd name="connsiteY1" fmla="*/ 1932972 h 1932972"/>
              <a:gd name="connsiteX2" fmla="*/ 46299 w 2453833"/>
              <a:gd name="connsiteY2" fmla="*/ 1863524 h 1932972"/>
              <a:gd name="connsiteX3" fmla="*/ 0 w 2453833"/>
              <a:gd name="connsiteY3" fmla="*/ 1585731 h 1932972"/>
              <a:gd name="connsiteX4" fmla="*/ 312516 w 2453833"/>
              <a:gd name="connsiteY4" fmla="*/ 219919 h 1932972"/>
              <a:gd name="connsiteX5" fmla="*/ 1632030 w 2453833"/>
              <a:gd name="connsiteY5" fmla="*/ 0 h 1932972"/>
              <a:gd name="connsiteX6" fmla="*/ 2222339 w 2453833"/>
              <a:gd name="connsiteY6" fmla="*/ 381964 h 1932972"/>
              <a:gd name="connsiteX7" fmla="*/ 2453833 w 2453833"/>
              <a:gd name="connsiteY7" fmla="*/ 902825 h 19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833" h="1932972">
                <a:moveTo>
                  <a:pt x="2453833" y="902825"/>
                </a:moveTo>
                <a:lnTo>
                  <a:pt x="659757" y="1932972"/>
                </a:lnTo>
                <a:lnTo>
                  <a:pt x="46299" y="1863524"/>
                </a:lnTo>
                <a:lnTo>
                  <a:pt x="0" y="1585731"/>
                </a:lnTo>
                <a:lnTo>
                  <a:pt x="312516" y="219919"/>
                </a:lnTo>
                <a:lnTo>
                  <a:pt x="1632030" y="0"/>
                </a:lnTo>
                <a:lnTo>
                  <a:pt x="2222339" y="381964"/>
                </a:lnTo>
                <a:lnTo>
                  <a:pt x="2453833" y="902825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3F8FA79-1DE8-2C46-BC1A-4188DFAD100E}"/>
              </a:ext>
            </a:extLst>
          </p:cNvPr>
          <p:cNvSpPr/>
          <p:nvPr/>
        </p:nvSpPr>
        <p:spPr>
          <a:xfrm>
            <a:off x="5625296" y="2662177"/>
            <a:ext cx="3264061" cy="2777924"/>
          </a:xfrm>
          <a:custGeom>
            <a:avLst/>
            <a:gdLst>
              <a:gd name="connsiteX0" fmla="*/ 3171463 w 3264061"/>
              <a:gd name="connsiteY0" fmla="*/ 2754775 h 2777924"/>
              <a:gd name="connsiteX1" fmla="*/ 798653 w 3264061"/>
              <a:gd name="connsiteY1" fmla="*/ 2777924 h 2777924"/>
              <a:gd name="connsiteX2" fmla="*/ 0 w 3264061"/>
              <a:gd name="connsiteY2" fmla="*/ 1481560 h 2777924"/>
              <a:gd name="connsiteX3" fmla="*/ 821803 w 3264061"/>
              <a:gd name="connsiteY3" fmla="*/ 0 h 2777924"/>
              <a:gd name="connsiteX4" fmla="*/ 1041722 w 3264061"/>
              <a:gd name="connsiteY4" fmla="*/ 46299 h 2777924"/>
              <a:gd name="connsiteX5" fmla="*/ 1041722 w 3264061"/>
              <a:gd name="connsiteY5" fmla="*/ 46299 h 2777924"/>
              <a:gd name="connsiteX6" fmla="*/ 1111170 w 3264061"/>
              <a:gd name="connsiteY6" fmla="*/ 1678329 h 2777924"/>
              <a:gd name="connsiteX7" fmla="*/ 1169043 w 3264061"/>
              <a:gd name="connsiteY7" fmla="*/ 1805651 h 2777924"/>
              <a:gd name="connsiteX8" fmla="*/ 3240912 w 3264061"/>
              <a:gd name="connsiteY8" fmla="*/ 2372810 h 2777924"/>
              <a:gd name="connsiteX9" fmla="*/ 3264061 w 3264061"/>
              <a:gd name="connsiteY9" fmla="*/ 2708476 h 2777924"/>
              <a:gd name="connsiteX10" fmla="*/ 3171463 w 3264061"/>
              <a:gd name="connsiteY10" fmla="*/ 2754775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4061" h="2777924">
                <a:moveTo>
                  <a:pt x="3171463" y="2754775"/>
                </a:moveTo>
                <a:lnTo>
                  <a:pt x="798653" y="2777924"/>
                </a:lnTo>
                <a:lnTo>
                  <a:pt x="0" y="1481560"/>
                </a:lnTo>
                <a:lnTo>
                  <a:pt x="821803" y="0"/>
                </a:lnTo>
                <a:lnTo>
                  <a:pt x="1041722" y="46299"/>
                </a:lnTo>
                <a:lnTo>
                  <a:pt x="1041722" y="46299"/>
                </a:lnTo>
                <a:lnTo>
                  <a:pt x="1111170" y="1678329"/>
                </a:lnTo>
                <a:lnTo>
                  <a:pt x="1169043" y="1805651"/>
                </a:lnTo>
                <a:lnTo>
                  <a:pt x="3240912" y="2372810"/>
                </a:lnTo>
                <a:lnTo>
                  <a:pt x="3264061" y="2708476"/>
                </a:lnTo>
                <a:lnTo>
                  <a:pt x="3171463" y="2754775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1B9D-6787-A647-85CC-33F356326AEA}"/>
              </a:ext>
            </a:extLst>
          </p:cNvPr>
          <p:cNvSpPr txBox="1"/>
          <p:nvPr/>
        </p:nvSpPr>
        <p:spPr>
          <a:xfrm>
            <a:off x="1919481" y="1820318"/>
            <a:ext cx="3322366" cy="37317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 sequenced using </a:t>
            </a:r>
            <a:r>
              <a:rPr lang="en-US" b="1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endParaRPr lang="en-US" b="1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 affected by </a:t>
            </a:r>
            <a:r>
              <a:rPr lang="en-US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 exposure: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respiration 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Defense response to bacteria, fungus 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transport &amp; stabilization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Biosynthesis (DNA, protein)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Cellulose digestion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Intracellular signaling</a:t>
            </a:r>
          </a:p>
        </p:txBody>
      </p: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FFDECA34-1E83-F54A-ABEA-F72E4ECE751E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54807CE1-F974-3B4A-A18B-524204A91C8A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2AA1F7A-763D-2948-8DA8-ACBD9EFA6A48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7635B692-3E74-1B40-9EE7-A33793EB1AC1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1418332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A05DDC-FB22-EB43-94EF-2F4CDE625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t="1" r="22072" b="2"/>
          <a:stretch/>
        </p:blipFill>
        <p:spPr>
          <a:xfrm rot="5400000">
            <a:off x="5914922" y="3664107"/>
            <a:ext cx="2199177" cy="3933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Larvae collected</a:t>
            </a:r>
            <a:b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Subset sequenced, reared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DC7A99-29E2-C048-88EF-B74DA7376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7" t="17825" r="16987" b="5118"/>
          <a:stretch/>
        </p:blipFill>
        <p:spPr>
          <a:xfrm>
            <a:off x="1872056" y="3851574"/>
            <a:ext cx="3087185" cy="2878865"/>
          </a:xfrm>
          <a:prstGeom prst="rect">
            <a:avLst/>
          </a:prstGeom>
        </p:spPr>
      </p:pic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783530" y="1798027"/>
            <a:ext cx="7260205" cy="3090862"/>
          </a:xfrm>
          <a:prstGeom prst="rect">
            <a:avLst/>
          </a:prstGeom>
        </p:spPr>
      </p:pic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5A475F05-DDCB-C843-80F2-3345A1AA0600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B3082291-1D49-4F4A-888A-8574BF28B63F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6D59B2DB-4792-2B49-A593-278C2C692056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BDB675C-71DD-554E-920C-3EE69498A0D1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87772C5-A338-8840-977B-FF9BDDC8D9C8}"/>
              </a:ext>
            </a:extLst>
          </p:cNvPr>
          <p:cNvSpPr txBox="1"/>
          <p:nvPr/>
        </p:nvSpPr>
        <p:spPr>
          <a:xfrm>
            <a:off x="1947250" y="2261105"/>
            <a:ext cx="3434166" cy="30546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 sequenced using </a:t>
            </a:r>
            <a:r>
              <a:rPr lang="en-US" b="1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 affected by </a:t>
            </a:r>
            <a:r>
              <a:rPr lang="en-US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parental</a:t>
            </a: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 exposure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respiration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COI, Mt:ND5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USP47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transport 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TBC1D2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Cytoskeleton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Tuba3-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⍺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14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Cytoplasmic translation (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rpl8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842385" y="6858000"/>
            <a:ext cx="9019362" cy="2616101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Cytochrome c oxidase, aerobic respiration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mt:ND5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NADH-ubiquinone oxidoreductase, mitochondrial electron transport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USP47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Ubiquitin component, DNA repair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TBC1D2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protein transport, GTPase activity</a:t>
            </a: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Tuba3a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Tubulin, cytoskeleton</a:t>
            </a: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Rpl8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ribosomal protein, cytoplasmic translation</a:t>
            </a:r>
            <a:endParaRPr lang="en-US" sz="16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Newly released larvae</a:t>
            </a:r>
          </a:p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5432748" y="2471527"/>
            <a:ext cx="357065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Biplot, normalized gene counts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1"/>
          <a:stretch/>
        </p:blipFill>
        <p:spPr>
          <a:xfrm>
            <a:off x="5432748" y="2911223"/>
            <a:ext cx="3570650" cy="3188555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927158" y="2953720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674708" y="3648200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3"/>
          <a:stretch/>
        </p:blipFill>
        <p:spPr>
          <a:xfrm>
            <a:off x="-3751286" y="880077"/>
            <a:ext cx="3517670" cy="49180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28AC4D-7F4D-524B-BAD5-A8A9453D6B3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0246" b="20963"/>
          <a:stretch/>
        </p:blipFill>
        <p:spPr>
          <a:xfrm>
            <a:off x="6278359" y="2091777"/>
            <a:ext cx="2002422" cy="3386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5F2C3-6333-504A-8F52-9DD66D4A56D9}"/>
              </a:ext>
            </a:extLst>
          </p:cNvPr>
          <p:cNvSpPr txBox="1"/>
          <p:nvPr/>
        </p:nvSpPr>
        <p:spPr>
          <a:xfrm>
            <a:off x="6278359" y="1768055"/>
            <a:ext cx="200241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Parental pH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8FE6F3B-A96B-B44E-8676-907ADFE1B70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01301" y="-206767"/>
            <a:ext cx="3327400" cy="3060700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DF8C443F-F9B7-2A47-AF5B-E148D3D72D71}"/>
              </a:ext>
            </a:extLst>
          </p:cNvPr>
          <p:cNvGrpSpPr/>
          <p:nvPr/>
        </p:nvGrpSpPr>
        <p:grpSpPr>
          <a:xfrm>
            <a:off x="5422395" y="2916092"/>
            <a:ext cx="3569441" cy="3188555"/>
            <a:chOff x="9289249" y="3112334"/>
            <a:chExt cx="3569441" cy="3188555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159CE3-1925-9C46-AEC6-F19C2D1F441E}"/>
                </a:ext>
              </a:extLst>
            </p:cNvPr>
            <p:cNvGrpSpPr/>
            <p:nvPr/>
          </p:nvGrpSpPr>
          <p:grpSpPr>
            <a:xfrm>
              <a:off x="9289249" y="3112334"/>
              <a:ext cx="3569441" cy="3188555"/>
              <a:chOff x="9086049" y="2911222"/>
              <a:chExt cx="3569441" cy="3188555"/>
            </a:xfrm>
          </p:grpSpPr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EFAA07FE-2F68-6949-BD97-35848BB6233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5194"/>
              <a:stretch/>
            </p:blipFill>
            <p:spPr>
              <a:xfrm>
                <a:off x="9086049" y="2911222"/>
                <a:ext cx="3569441" cy="3188555"/>
              </a:xfrm>
              <a:prstGeom prst="rect">
                <a:avLst/>
              </a:prstGeom>
            </p:spPr>
          </p:pic>
          <p:sp>
            <p:nvSpPr>
              <p:cNvPr id="27" name="Freeform 26">
                <a:extLst>
                  <a:ext uri="{FF2B5EF4-FFF2-40B4-BE49-F238E27FC236}">
                    <a16:creationId xmlns:a16="http://schemas.microsoft.com/office/drawing/2014/main" id="{DB18F8B1-F9F1-7E43-ADDF-EAE52316F758}"/>
                  </a:ext>
                </a:extLst>
              </p:cNvPr>
              <p:cNvSpPr/>
              <p:nvPr/>
            </p:nvSpPr>
            <p:spPr>
              <a:xfrm>
                <a:off x="10593920" y="2953720"/>
                <a:ext cx="2053103" cy="1565568"/>
              </a:xfrm>
              <a:custGeom>
                <a:avLst/>
                <a:gdLst>
                  <a:gd name="connsiteX0" fmla="*/ 0 w 2141317"/>
                  <a:gd name="connsiteY0" fmla="*/ 104172 h 1643605"/>
                  <a:gd name="connsiteX1" fmla="*/ 486137 w 2141317"/>
                  <a:gd name="connsiteY1" fmla="*/ 1504708 h 1643605"/>
                  <a:gd name="connsiteX2" fmla="*/ 1169043 w 2141317"/>
                  <a:gd name="connsiteY2" fmla="*/ 1643605 h 1643605"/>
                  <a:gd name="connsiteX3" fmla="*/ 2141317 w 2141317"/>
                  <a:gd name="connsiteY3" fmla="*/ 1018572 h 1643605"/>
                  <a:gd name="connsiteX4" fmla="*/ 2095018 w 2141317"/>
                  <a:gd name="connsiteY4" fmla="*/ 752354 h 1643605"/>
                  <a:gd name="connsiteX5" fmla="*/ 347241 w 2141317"/>
                  <a:gd name="connsiteY5" fmla="*/ 0 h 1643605"/>
                  <a:gd name="connsiteX6" fmla="*/ 0 w 2141317"/>
                  <a:gd name="connsiteY6" fmla="*/ 104172 h 16436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2141317" h="1643605">
                    <a:moveTo>
                      <a:pt x="0" y="104172"/>
                    </a:moveTo>
                    <a:lnTo>
                      <a:pt x="486137" y="1504708"/>
                    </a:lnTo>
                    <a:lnTo>
                      <a:pt x="1169043" y="1643605"/>
                    </a:lnTo>
                    <a:lnTo>
                      <a:pt x="2141317" y="1018572"/>
                    </a:lnTo>
                    <a:lnTo>
                      <a:pt x="2095018" y="752354"/>
                    </a:lnTo>
                    <a:lnTo>
                      <a:pt x="347241" y="0"/>
                    </a:lnTo>
                    <a:lnTo>
                      <a:pt x="0" y="104172"/>
                    </a:lnTo>
                    <a:close/>
                  </a:path>
                </a:pathLst>
              </a:custGeom>
              <a:solidFill>
                <a:schemeClr val="accent1">
                  <a:alpha val="14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28" name="Freeform 27">
                <a:extLst>
                  <a:ext uri="{FF2B5EF4-FFF2-40B4-BE49-F238E27FC236}">
                    <a16:creationId xmlns:a16="http://schemas.microsoft.com/office/drawing/2014/main" id="{88916E1C-CA07-6A40-A233-FE16CAC8BB7D}"/>
                  </a:ext>
                </a:extLst>
              </p:cNvPr>
              <p:cNvSpPr/>
              <p:nvPr/>
            </p:nvSpPr>
            <p:spPr>
              <a:xfrm>
                <a:off x="9341470" y="3648200"/>
                <a:ext cx="1997613" cy="2116825"/>
              </a:xfrm>
              <a:custGeom>
                <a:avLst/>
                <a:gdLst>
                  <a:gd name="connsiteX0" fmla="*/ 1111170 w 2083443"/>
                  <a:gd name="connsiteY0" fmla="*/ 0 h 2222339"/>
                  <a:gd name="connsiteX1" fmla="*/ 2083443 w 2083443"/>
                  <a:gd name="connsiteY1" fmla="*/ 2060293 h 2222339"/>
                  <a:gd name="connsiteX2" fmla="*/ 2083443 w 2083443"/>
                  <a:gd name="connsiteY2" fmla="*/ 2199189 h 2222339"/>
                  <a:gd name="connsiteX3" fmla="*/ 1331089 w 2083443"/>
                  <a:gd name="connsiteY3" fmla="*/ 2222339 h 2222339"/>
                  <a:gd name="connsiteX4" fmla="*/ 0 w 2083443"/>
                  <a:gd name="connsiteY4" fmla="*/ 509286 h 2222339"/>
                  <a:gd name="connsiteX5" fmla="*/ 69448 w 2083443"/>
                  <a:gd name="connsiteY5" fmla="*/ 324091 h 2222339"/>
                  <a:gd name="connsiteX6" fmla="*/ 1006997 w 2083443"/>
                  <a:gd name="connsiteY6" fmla="*/ 0 h 2222339"/>
                  <a:gd name="connsiteX7" fmla="*/ 1111170 w 2083443"/>
                  <a:gd name="connsiteY7" fmla="*/ 0 h 22223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2083443" h="2222339">
                    <a:moveTo>
                      <a:pt x="1111170" y="0"/>
                    </a:moveTo>
                    <a:lnTo>
                      <a:pt x="2083443" y="2060293"/>
                    </a:lnTo>
                    <a:lnTo>
                      <a:pt x="2083443" y="2199189"/>
                    </a:lnTo>
                    <a:lnTo>
                      <a:pt x="1331089" y="2222339"/>
                    </a:lnTo>
                    <a:lnTo>
                      <a:pt x="0" y="509286"/>
                    </a:lnTo>
                    <a:lnTo>
                      <a:pt x="69448" y="324091"/>
                    </a:lnTo>
                    <a:lnTo>
                      <a:pt x="1006997" y="0"/>
                    </a:lnTo>
                    <a:lnTo>
                      <a:pt x="1111170" y="0"/>
                    </a:lnTo>
                    <a:close/>
                  </a:path>
                </a:pathLst>
              </a:custGeom>
              <a:solidFill>
                <a:schemeClr val="bg1">
                  <a:lumMod val="75000"/>
                  <a:lumOff val="25000"/>
                  <a:alpha val="21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600" dirty="0"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6C3C937D-C05F-3A4A-B10A-AEB307309B65}"/>
                </a:ext>
              </a:extLst>
            </p:cNvPr>
            <p:cNvSpPr txBox="1"/>
            <p:nvPr/>
          </p:nvSpPr>
          <p:spPr>
            <a:xfrm>
              <a:off x="11908816" y="3955207"/>
              <a:ext cx="7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Tuba3-⍺</a:t>
              </a: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D2C76CF7-8A7E-8749-9227-6F39A2F9DEC4}"/>
                </a:ext>
              </a:extLst>
            </p:cNvPr>
            <p:cNvSpPr txBox="1"/>
            <p:nvPr/>
          </p:nvSpPr>
          <p:spPr>
            <a:xfrm>
              <a:off x="11383705" y="3955206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rpl8</a:t>
              </a:r>
            </a:p>
          </p:txBody>
        </p: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5B7F6BD-EE43-B645-BB60-C94D22A77398}"/>
                </a:ext>
              </a:extLst>
            </p:cNvPr>
            <p:cNvSpPr txBox="1"/>
            <p:nvPr/>
          </p:nvSpPr>
          <p:spPr>
            <a:xfrm>
              <a:off x="10373704" y="4978652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COI</a:t>
              </a: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34374905-849D-BD4B-961E-B571E3211ABC}"/>
                </a:ext>
              </a:extLst>
            </p:cNvPr>
            <p:cNvSpPr txBox="1"/>
            <p:nvPr/>
          </p:nvSpPr>
          <p:spPr>
            <a:xfrm>
              <a:off x="10175166" y="4576865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Mt:ND5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CA7292C-7767-504C-B957-3DCAD10A5CCC}"/>
                </a:ext>
              </a:extLst>
            </p:cNvPr>
            <p:cNvSpPr txBox="1"/>
            <p:nvPr/>
          </p:nvSpPr>
          <p:spPr>
            <a:xfrm>
              <a:off x="9795898" y="4831594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USP47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BF9897F-3969-F049-81F9-9E75E387A490}"/>
                </a:ext>
              </a:extLst>
            </p:cNvPr>
            <p:cNvSpPr txBox="1"/>
            <p:nvPr/>
          </p:nvSpPr>
          <p:spPr>
            <a:xfrm>
              <a:off x="10516880" y="4317374"/>
              <a:ext cx="6836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TBC1D2</a:t>
              </a:r>
            </a:p>
          </p:txBody>
        </p:sp>
      </p:grpSp>
      <p:cxnSp>
        <p:nvCxnSpPr>
          <p:cNvPr id="41" name="Straight Arrow Connector 40">
            <a:extLst>
              <a:ext uri="{FF2B5EF4-FFF2-40B4-BE49-F238E27FC236}">
                <a16:creationId xmlns:a16="http://schemas.microsoft.com/office/drawing/2014/main" id="{A08E6857-6361-034C-8863-63142FA8FCB2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41F0AB66-C21E-584D-8CAB-C89FD27F0A70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43" name="Rounded Rectangle 42">
            <a:extLst>
              <a:ext uri="{FF2B5EF4-FFF2-40B4-BE49-F238E27FC236}">
                <a16:creationId xmlns:a16="http://schemas.microsoft.com/office/drawing/2014/main" id="{5A3F798F-17E2-E94B-B963-8550C19118AF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44" name="Rounded Rectangle 43">
            <a:extLst>
              <a:ext uri="{FF2B5EF4-FFF2-40B4-BE49-F238E27FC236}">
                <a16:creationId xmlns:a16="http://schemas.microsoft.com/office/drawing/2014/main" id="{1BD7D1EF-4CAB-7940-A207-3DF1C427BAF0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1059074" y="2039026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pH delays reproduction …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later larval release in wild, may alter larval recruitment</a:t>
            </a:r>
          </a:p>
          <a:p>
            <a:pPr marL="457200" lvl="1" indent="0">
              <a:buFont typeface="Arial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pH exposure alters larval physiology …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generations more capable of surviving in low pH world? </a:t>
            </a:r>
          </a:p>
        </p:txBody>
      </p:sp>
    </p:spTree>
    <p:extLst>
      <p:ext uri="{BB962C8B-B14F-4D97-AF65-F5344CB8AC3E}">
        <p14:creationId xmlns:p14="http://schemas.microsoft.com/office/powerpoint/2010/main" val="3072329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470" y="2004187"/>
            <a:ext cx="766135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Explore offspring low pH response </a:t>
            </a:r>
            <a:r>
              <a:rPr lang="is-I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Different response to acute low pH shock if parent was exposed?  (qPCR)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does expression differ?… </a:t>
            </a:r>
          </a:p>
          <a:p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Epigenomes 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/>
          </a:bodyPr>
          <a:lstStyle/>
          <a:p>
            <a:r>
              <a:rPr lang="is-I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Possible next steps</a:t>
            </a:r>
            <a:endParaRPr lang="en-US" sz="40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473" y="1479487"/>
            <a:ext cx="7701054" cy="4525963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Katherine Silliman, </a:t>
            </a:r>
            <a:r>
              <a:rPr lang="en-US" sz="24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Yaamini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Venkataraman, Steven Roberts </a:t>
            </a:r>
          </a:p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Puget Sound Restoration Fund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Ryan, Stuart, Alice, Erin, Jade, Morgan, Brian, Betsy </a:t>
            </a:r>
            <a:r>
              <a:rPr lang="is-IS" sz="24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On-the-ground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Yaamini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Grace, Olivia, Megan, Rhonda, Kaitlyn, Lindsay, Duncan, Sam, Hollie, Steven, Steven’s kids, Brent, Mom &amp; Ian </a:t>
            </a:r>
          </a:p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Committee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Steven, Rick, Jackie 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958589" y="1103227"/>
            <a:ext cx="2984731" cy="2472567"/>
          </a:xfrm>
        </p:spPr>
        <p:txBody>
          <a:bodyPr>
            <a:no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Olympia oyster gonad stage and sex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48D8C6D-4A31-C34D-9E95-1899F8EE73BF}"/>
              </a:ext>
            </a:extLst>
          </p:cNvPr>
          <p:cNvSpPr txBox="1">
            <a:spLocks/>
          </p:cNvSpPr>
          <p:nvPr/>
        </p:nvSpPr>
        <p:spPr>
          <a:xfrm>
            <a:off x="1895291" y="2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FEMALE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599D8FD-8F33-EC4B-ADFA-1F698F14851E}"/>
              </a:ext>
            </a:extLst>
          </p:cNvPr>
          <p:cNvSpPr txBox="1">
            <a:spLocks/>
          </p:cNvSpPr>
          <p:nvPr/>
        </p:nvSpPr>
        <p:spPr>
          <a:xfrm>
            <a:off x="3128599" y="1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MALE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98C9F-EF01-1441-9E86-D03DA369C764}"/>
              </a:ext>
            </a:extLst>
          </p:cNvPr>
          <p:cNvSpPr txBox="1">
            <a:spLocks/>
          </p:cNvSpPr>
          <p:nvPr/>
        </p:nvSpPr>
        <p:spPr>
          <a:xfrm>
            <a:off x="4361907" y="0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HERMAPH.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4C48816-96E1-D845-BEED-0165F9568A8C}"/>
              </a:ext>
            </a:extLst>
          </p:cNvPr>
          <p:cNvSpPr txBox="1">
            <a:spLocks/>
          </p:cNvSpPr>
          <p:nvPr/>
        </p:nvSpPr>
        <p:spPr>
          <a:xfrm>
            <a:off x="115647" y="539202"/>
            <a:ext cx="1864701" cy="91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SPAWNED/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RESORBING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1929E6F-7BE4-1E47-9FF7-03B8A4E5B6A4}"/>
              </a:ext>
            </a:extLst>
          </p:cNvPr>
          <p:cNvSpPr txBox="1">
            <a:spLocks/>
          </p:cNvSpPr>
          <p:nvPr/>
        </p:nvSpPr>
        <p:spPr>
          <a:xfrm>
            <a:off x="94757" y="1828733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CD21A80-228E-8D46-AD40-8FCC9B6F04CD}"/>
              </a:ext>
            </a:extLst>
          </p:cNvPr>
          <p:cNvSpPr txBox="1">
            <a:spLocks/>
          </p:cNvSpPr>
          <p:nvPr/>
        </p:nvSpPr>
        <p:spPr>
          <a:xfrm>
            <a:off x="73867" y="3102222"/>
            <a:ext cx="1864701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2FFE2C4-F076-CB49-B0FB-A0C3B74F8A09}"/>
              </a:ext>
            </a:extLst>
          </p:cNvPr>
          <p:cNvSpPr txBox="1">
            <a:spLocks/>
          </p:cNvSpPr>
          <p:nvPr/>
        </p:nvSpPr>
        <p:spPr>
          <a:xfrm>
            <a:off x="52977" y="4359669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6CF7AAC-14B1-314D-B919-0A2E7472FC66}"/>
              </a:ext>
            </a:extLst>
          </p:cNvPr>
          <p:cNvSpPr txBox="1">
            <a:spLocks/>
          </p:cNvSpPr>
          <p:nvPr/>
        </p:nvSpPr>
        <p:spPr>
          <a:xfrm>
            <a:off x="32087" y="5740336"/>
            <a:ext cx="1864701" cy="67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NO ACTIVITY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FB0F9E-8F8E-D44E-80E3-DE8C265B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27" t="16846" r="4851" b="57764"/>
          <a:stretch/>
        </p:blipFill>
        <p:spPr>
          <a:xfrm>
            <a:off x="6091567" y="4518489"/>
            <a:ext cx="2718776" cy="12739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1982123" y="1624839"/>
            <a:ext cx="3615035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1982123" y="2878254"/>
            <a:ext cx="3615035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1982123" y="4133835"/>
            <a:ext cx="3615035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2EE4A-29C9-594B-9ED6-9C781A4A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6695" r="15762" b="4610"/>
          <a:stretch/>
        </p:blipFill>
        <p:spPr>
          <a:xfrm rot="5400000">
            <a:off x="2100246" y="1678498"/>
            <a:ext cx="1122426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2C926-A247-7446-893A-F5B67EE5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1" t="7409" r="15210" b="645"/>
          <a:stretch/>
        </p:blipFill>
        <p:spPr>
          <a:xfrm rot="5400000">
            <a:off x="2076425" y="2927580"/>
            <a:ext cx="1128548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7E3B5-991D-D341-9CD4-63294C531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9" t="9090" r="15349" b="2675"/>
          <a:stretch/>
        </p:blipFill>
        <p:spPr>
          <a:xfrm rot="5400000">
            <a:off x="3230689" y="1680726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FE4530-76FB-1144-8EE2-9102D1AB8A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1" t="8193" r="12839"/>
          <a:stretch/>
        </p:blipFill>
        <p:spPr>
          <a:xfrm rot="5400000">
            <a:off x="3222295" y="2909525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DF6782-8475-1345-8336-50DD6DEA26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6" t="6260" r="12455"/>
          <a:stretch/>
        </p:blipFill>
        <p:spPr>
          <a:xfrm rot="5400000">
            <a:off x="3239230" y="4175776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7FB796-6B2F-6042-A5F6-92317C3B39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4" t="9247" r="13995" b="1128"/>
          <a:stretch/>
        </p:blipFill>
        <p:spPr>
          <a:xfrm rot="5400000">
            <a:off x="2074917" y="4169009"/>
            <a:ext cx="1134754" cy="1137757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A6FD3-3D7C-5641-8FD5-FA980A740D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15" t="6272" r="16271"/>
          <a:stretch/>
        </p:blipFill>
        <p:spPr>
          <a:xfrm rot="5400000">
            <a:off x="4377127" y="2910364"/>
            <a:ext cx="1142831" cy="112821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1CC3CD-8FC8-7040-9D9E-F8BF37A9EC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921" t="7310" r="18090" b="1991"/>
          <a:stretch/>
        </p:blipFill>
        <p:spPr>
          <a:xfrm rot="5400000">
            <a:off x="4359399" y="1661476"/>
            <a:ext cx="1119708" cy="111567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1FC4E1-CE13-A241-82FD-922EDEC402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188" t="16628" r="20171" b="2899"/>
          <a:stretch/>
        </p:blipFill>
        <p:spPr>
          <a:xfrm rot="5400000">
            <a:off x="4396489" y="4163650"/>
            <a:ext cx="1134754" cy="114360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1980348" y="369258"/>
            <a:ext cx="3615035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B2F32A-622D-8045-A9AD-80B1E3ECB1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388" t="7580" r="12186"/>
          <a:stretch/>
        </p:blipFill>
        <p:spPr>
          <a:xfrm rot="5400000">
            <a:off x="3218267" y="420911"/>
            <a:ext cx="1143216" cy="112056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C1DFD2-66A0-164C-8FF3-9B3EDE7941A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567" t="9508" r="14290" b="830"/>
          <a:stretch/>
        </p:blipFill>
        <p:spPr>
          <a:xfrm rot="5400000">
            <a:off x="4372140" y="414765"/>
            <a:ext cx="1124635" cy="113869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7015C404-F1C7-4043-9CF4-5EB5907A82AE}"/>
              </a:ext>
            </a:extLst>
          </p:cNvPr>
          <p:cNvSpPr/>
          <p:nvPr/>
        </p:nvSpPr>
        <p:spPr>
          <a:xfrm>
            <a:off x="2091878" y="423190"/>
            <a:ext cx="1122426" cy="1122426"/>
          </a:xfrm>
          <a:prstGeom prst="ellipse">
            <a:avLst/>
          </a:prstGeom>
          <a:noFill/>
          <a:ln w="190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None present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1982123" y="5389077"/>
            <a:ext cx="3615035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072" r="3512" b="10910"/>
          <a:stretch/>
        </p:blipFill>
        <p:spPr>
          <a:xfrm rot="5400000">
            <a:off x="3230867" y="5416731"/>
            <a:ext cx="1145273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1432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7295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The Olympia oyster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28D767-21ED-E646-9870-9747A3C8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0" y="953495"/>
            <a:ext cx="7653700" cy="5493196"/>
          </a:xfrm>
          <a:prstGeom prst="rect">
            <a:avLst/>
          </a:prstGeom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D6C6073-D45C-724E-B5D5-340ACE9F4BCC}"/>
              </a:ext>
            </a:extLst>
          </p:cNvPr>
          <p:cNvSpPr txBox="1"/>
          <p:nvPr/>
        </p:nvSpPr>
        <p:spPr>
          <a:xfrm>
            <a:off x="5578734" y="6443091"/>
            <a:ext cx="3159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White, </a:t>
            </a:r>
            <a:r>
              <a:rPr lang="en-US" sz="1600" i="1" dirty="0" err="1">
                <a:latin typeface="Century Gothic"/>
                <a:cs typeface="Century Gothic"/>
              </a:rPr>
              <a:t>Ruesink</a:t>
            </a:r>
            <a:r>
              <a:rPr lang="en-US" sz="1600" i="1" dirty="0">
                <a:latin typeface="Century Gothic"/>
                <a:cs typeface="Century Gothic"/>
              </a:rPr>
              <a:t> &amp; Trimble, 2009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2428" y="1193246"/>
            <a:ext cx="4786311" cy="103456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 Coast’s only native oyster, populations crashed early 1900’s</a:t>
            </a: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"/>
            <a:ext cx="9144000" cy="941321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Survival trended lower from low pH parents (not significant)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544ED-5ACC-574D-A0D0-765A0911826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81CEA0-0658-8844-A3BE-DD24DD4EA756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B47E3C-FC72-BE4F-8146-110376B46C85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4B34D9-6ED5-7549-B22B-2BB3E41DB7AB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1D4CB0-45E8-634D-A516-E0095ECC413A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144C-D0BE-B040-ADFC-1CF3BF74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3" y="1170552"/>
            <a:ext cx="5175645" cy="5175645"/>
          </a:xfrm>
          <a:prstGeom prst="rect">
            <a:avLst/>
          </a:prstGeom>
        </p:spPr>
      </p:pic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9" y="144987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15" y="1477244"/>
            <a:ext cx="457200" cy="381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57415" y="1909058"/>
            <a:ext cx="10510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p=0.067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51925" y="2205049"/>
            <a:ext cx="1610159" cy="746089"/>
            <a:chOff x="2633876" y="2029148"/>
            <a:chExt cx="1814712" cy="807964"/>
          </a:xfrm>
        </p:grpSpPr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H="1">
              <a:off x="4227025" y="2029148"/>
              <a:ext cx="221563" cy="5702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>
              <a:off x="2633876" y="2029148"/>
              <a:ext cx="1814712" cy="8079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C094B8-835D-C34C-9AE6-9F2D275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93"/>
          <a:stretch/>
        </p:blipFill>
        <p:spPr>
          <a:xfrm>
            <a:off x="5224272" y="969970"/>
            <a:ext cx="3517670" cy="4918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246183" y="1166842"/>
            <a:ext cx="4857672" cy="4524315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5FEFB4-3D36-4047-B45E-D22DBD368C42}"/>
              </a:ext>
            </a:extLst>
          </p:cNvPr>
          <p:cNvSpPr txBox="1">
            <a:spLocks/>
          </p:cNvSpPr>
          <p:nvPr/>
        </p:nvSpPr>
        <p:spPr>
          <a:xfrm>
            <a:off x="457199" y="131601"/>
            <a:ext cx="4114801" cy="41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Larval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5957172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EDE18D-996A-6744-ADDC-B8BCE2DA15C9}"/>
              </a:ext>
            </a:extLst>
          </p:cNvPr>
          <p:cNvGrpSpPr/>
          <p:nvPr/>
        </p:nvGrpSpPr>
        <p:grpSpPr>
          <a:xfrm>
            <a:off x="1347838" y="1116265"/>
            <a:ext cx="7574878" cy="4459151"/>
            <a:chOff x="1347838" y="1780792"/>
            <a:chExt cx="7574878" cy="4459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47838" y="1780792"/>
              <a:ext cx="7574877" cy="1609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97D32-B534-7646-9022-B83E1320B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r="5326"/>
            <a:stretch/>
          </p:blipFill>
          <p:spPr>
            <a:xfrm>
              <a:off x="1347839" y="2241550"/>
              <a:ext cx="7574877" cy="399839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7BAD57-0B9C-734A-A29D-E2997063F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6331" r="16347" b="87743"/>
            <a:stretch/>
          </p:blipFill>
          <p:spPr>
            <a:xfrm>
              <a:off x="1600200" y="1830877"/>
              <a:ext cx="5248787" cy="27093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E246D7-908A-3A42-8A34-36E9C6B13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46" b="20963"/>
            <a:stretch/>
          </p:blipFill>
          <p:spPr>
            <a:xfrm>
              <a:off x="6519722" y="1869396"/>
              <a:ext cx="1601996" cy="2709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65C24C-237E-334F-8233-F4EDCB6350B9}"/>
              </a:ext>
            </a:extLst>
          </p:cNvPr>
          <p:cNvSpPr txBox="1"/>
          <p:nvPr/>
        </p:nvSpPr>
        <p:spPr>
          <a:xfrm>
            <a:off x="1600200" y="5676635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Heat Shock Protein: stress response, protein chaperone / repair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60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E246D7-908A-3A42-8A34-36E9C6B13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389360" y="1135741"/>
            <a:ext cx="1601996" cy="270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1E5920-6929-A042-A14A-9D0CE4C2BF59}"/>
              </a:ext>
            </a:extLst>
          </p:cNvPr>
          <p:cNvGrpSpPr/>
          <p:nvPr/>
        </p:nvGrpSpPr>
        <p:grpSpPr>
          <a:xfrm>
            <a:off x="1819156" y="1393381"/>
            <a:ext cx="6172201" cy="4419318"/>
            <a:chOff x="1364167" y="2249666"/>
            <a:chExt cx="6172201" cy="4419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64168" y="2249666"/>
              <a:ext cx="6172200" cy="8800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3B1B13-B912-1D43-8BB0-814311C9C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0"/>
            <a:stretch/>
          </p:blipFill>
          <p:spPr>
            <a:xfrm>
              <a:off x="1364167" y="2662517"/>
              <a:ext cx="6172200" cy="400646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F332B7-9286-3449-B526-E6402D9E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5" t="6515" r="7505" b="86818"/>
            <a:stretch/>
          </p:blipFill>
          <p:spPr>
            <a:xfrm>
              <a:off x="2066372" y="2304526"/>
              <a:ext cx="5011256" cy="304799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041185-F2F9-A847-AF19-A35238A8949C}"/>
              </a:ext>
            </a:extLst>
          </p:cNvPr>
          <p:cNvSpPr txBox="1"/>
          <p:nvPr/>
        </p:nvSpPr>
        <p:spPr>
          <a:xfrm>
            <a:off x="1627909" y="5902384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Cytochrome c oxidase: aerobic respiration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15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114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The Olympia oyster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1F5DF35-B2BB-A74A-BA7C-C2863D96B74F}"/>
              </a:ext>
            </a:extLst>
          </p:cNvPr>
          <p:cNvSpPr/>
          <p:nvPr/>
        </p:nvSpPr>
        <p:spPr>
          <a:xfrm>
            <a:off x="5075158" y="1547682"/>
            <a:ext cx="1928424" cy="29125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Ocean acidification amplified along North American Pacific Coast </a:t>
            </a:r>
          </a:p>
          <a:p>
            <a:pPr algn="ctr"/>
            <a:endParaRPr lang="en-US" sz="14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n-US" sz="14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Shown: depth of corrosive water</a:t>
            </a:r>
          </a:p>
          <a:p>
            <a:pPr algn="ctr"/>
            <a:r>
              <a:rPr lang="en-US" sz="1400" b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(Ω-undersaturated)</a:t>
            </a:r>
          </a:p>
          <a:p>
            <a:pPr algn="ctr"/>
            <a:endParaRPr lang="en-US" sz="1400" b="1" dirty="0">
              <a:solidFill>
                <a:srgbClr val="8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400" i="1" dirty="0">
                <a:solidFill>
                  <a:srgbClr val="8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Feely et al 2017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BEAA4CA5-08F4-5F4D-9CAB-AD6A7A7824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959" r="50431"/>
          <a:stretch/>
        </p:blipFill>
        <p:spPr>
          <a:xfrm>
            <a:off x="2503010" y="1547683"/>
            <a:ext cx="2579698" cy="5012929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9CAA3B46-BEC7-874B-A25E-3631BA0613D4}"/>
              </a:ext>
            </a:extLst>
          </p:cNvPr>
          <p:cNvSpPr/>
          <p:nvPr/>
        </p:nvSpPr>
        <p:spPr>
          <a:xfrm>
            <a:off x="1236024" y="783277"/>
            <a:ext cx="659352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Emerging threat: ocean acidification</a:t>
            </a:r>
          </a:p>
        </p:txBody>
      </p:sp>
    </p:spTree>
    <p:extLst>
      <p:ext uri="{BB962C8B-B14F-4D97-AF65-F5344CB8AC3E}">
        <p14:creationId xmlns:p14="http://schemas.microsoft.com/office/powerpoint/2010/main" val="10220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1010756" y="1667736"/>
            <a:ext cx="7122488" cy="494358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Negative impacts of larval exposure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ea typeface="Wingdings"/>
              <a:cs typeface="Arial" panose="020B0604020202020204" pitchFamily="34" charset="0"/>
              <a:sym typeface="Wingdings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Larval growth, survival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(Hettinger et al. 2013)</a:t>
            </a:r>
            <a:endParaRPr lang="en-US" sz="24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uvenile growth after larval exposure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(Hettinger et al. 2012)</a:t>
            </a:r>
          </a:p>
          <a:p>
            <a:pPr lvl="1"/>
            <a:r>
              <a:rPr lang="en-US" sz="24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Juvenile predation rate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(Sanford et al. 2013)</a:t>
            </a:r>
            <a:endParaRPr lang="en-US" sz="24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evidence of larval tolerance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(Waldbusser 2016)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692777" y="246681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cap="small" dirty="0">
                <a:latin typeface="Arial" panose="020B0604020202020204" pitchFamily="34" charset="0"/>
                <a:cs typeface="Arial" panose="020B0604020202020204" pitchFamily="34" charset="0"/>
              </a:rPr>
              <a:t>Ocean acidification,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7EA073-5215-3042-AB43-9D22113145CF}"/>
              </a:ext>
            </a:extLst>
          </p:cNvPr>
          <p:cNvSpPr txBox="1">
            <a:spLocks/>
          </p:cNvSpPr>
          <p:nvPr/>
        </p:nvSpPr>
        <p:spPr>
          <a:xfrm>
            <a:off x="1542783" y="1957387"/>
            <a:ext cx="6929704" cy="32289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Parental carryover effects?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889" y="2507955"/>
            <a:ext cx="7140221" cy="32289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Negative carry-over: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larval survival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(Venkataraman et al. 2019)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Positive carry-over: 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larval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growth 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(Parker et al. 2012, 2015, 2017)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838448-380B-FE4E-BA52-D6488449F44F}"/>
              </a:ext>
            </a:extLst>
          </p:cNvPr>
          <p:cNvSpPr txBox="1">
            <a:spLocks/>
          </p:cNvSpPr>
          <p:nvPr/>
        </p:nvSpPr>
        <p:spPr>
          <a:xfrm>
            <a:off x="786809" y="543298"/>
            <a:ext cx="7355301" cy="1275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latin typeface="Arial" panose="020B0604020202020204" pitchFamily="34" charset="0"/>
                <a:cs typeface="Arial" panose="020B0604020202020204" pitchFamily="34" charset="0"/>
              </a:rPr>
              <a:t>“Memory” of OA passed on to offspring, other oysters </a:t>
            </a:r>
          </a:p>
        </p:txBody>
      </p:sp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7EA073-5215-3042-AB43-9D22113145CF}"/>
              </a:ext>
            </a:extLst>
          </p:cNvPr>
          <p:cNvSpPr txBox="1">
            <a:spLocks/>
          </p:cNvSpPr>
          <p:nvPr/>
        </p:nvSpPr>
        <p:spPr>
          <a:xfrm>
            <a:off x="1542783" y="1957387"/>
            <a:ext cx="6929704" cy="32289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Olympia oyster? Mechanisms?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809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080203" y="2103098"/>
            <a:ext cx="3996971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31900" y="2103098"/>
            <a:ext cx="1643299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(7.3) Ambient (7.8)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068149" y="3146725"/>
            <a:ext cx="4009919" cy="65482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conditioned/ induced to spawn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(4 weeks)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2442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269246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1632636" y="2103098"/>
            <a:ext cx="0" cy="3064647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1197121" y="1460284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31900" y="3146725"/>
            <a:ext cx="1643299" cy="1693679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(7.8)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BD973A-03EE-1F47-A3C6-16395B1F46FB}"/>
              </a:ext>
            </a:extLst>
          </p:cNvPr>
          <p:cNvSpPr/>
          <p:nvPr/>
        </p:nvSpPr>
        <p:spPr>
          <a:xfrm>
            <a:off x="2068149" y="4185581"/>
            <a:ext cx="4009919" cy="65482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(9 weeks)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EC3CE0A9-4FC2-E347-9C87-3CBC213B67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04835" y="2023975"/>
            <a:ext cx="846910" cy="84691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10BED08F-A2FB-F548-AE7E-C5A21D88BC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804835" y="4088947"/>
            <a:ext cx="846910" cy="846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3" grpId="0" animBg="1"/>
      <p:bldP spid="2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Larvae collected &amp; </a:t>
            </a:r>
            <a:b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counted for 9 weeks</a:t>
            </a: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860273" y="1734430"/>
            <a:ext cx="7092527" cy="4751921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D709627C-28CC-1749-8A79-29EC11340025}"/>
              </a:ext>
            </a:extLst>
          </p:cNvPr>
          <p:cNvCxnSpPr>
            <a:cxnSpLocks/>
          </p:cNvCxnSpPr>
          <p:nvPr/>
        </p:nvCxnSpPr>
        <p:spPr>
          <a:xfrm>
            <a:off x="9297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0D1682DA-27F5-3042-BF85-A732B34CC692}"/>
              </a:ext>
            </a:extLst>
          </p:cNvPr>
          <p:cNvSpPr/>
          <p:nvPr/>
        </p:nvSpPr>
        <p:spPr>
          <a:xfrm>
            <a:off x="150143" y="2094244"/>
            <a:ext cx="154009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DE9A1903-4C91-BF44-B4DC-3649D4F7108B}"/>
              </a:ext>
            </a:extLst>
          </p:cNvPr>
          <p:cNvSpPr/>
          <p:nvPr/>
        </p:nvSpPr>
        <p:spPr>
          <a:xfrm>
            <a:off x="150147" y="3358067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C0241A8A-27B6-E643-8320-2967CF540F86}"/>
              </a:ext>
            </a:extLst>
          </p:cNvPr>
          <p:cNvSpPr/>
          <p:nvPr/>
        </p:nvSpPr>
        <p:spPr>
          <a:xfrm>
            <a:off x="150145" y="4621890"/>
            <a:ext cx="1540090" cy="656295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58684</TotalTime>
  <Words>1303</Words>
  <Application>Microsoft Macintosh PowerPoint</Application>
  <PresentationFormat>On-screen Show (4:3)</PresentationFormat>
  <Paragraphs>381</Paragraphs>
  <Slides>23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8" baseType="lpstr">
      <vt:lpstr>Arial</vt:lpstr>
      <vt:lpstr>Calibri</vt:lpstr>
      <vt:lpstr>Century Gothic</vt:lpstr>
      <vt:lpstr>Garamond</vt:lpstr>
      <vt:lpstr> Black </vt:lpstr>
      <vt:lpstr>PowerPoint Presentation</vt:lpstr>
      <vt:lpstr>The Olympia oyster 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Larvae collected &amp;  counted for 9 weeks</vt:lpstr>
      <vt:lpstr>No pH effect on fecundity </vt:lpstr>
      <vt:lpstr>No pH effect on fecundity Larval release delayed</vt:lpstr>
      <vt:lpstr>Adult gonad tissue sampled,  RNA isolated &amp; sequenced</vt:lpstr>
      <vt:lpstr>Adult gonad Gene expression</vt:lpstr>
      <vt:lpstr>Larvae collected Subset sequenced, reared</vt:lpstr>
      <vt:lpstr>PowerPoint Presentation</vt:lpstr>
      <vt:lpstr>What does this mean?</vt:lpstr>
      <vt:lpstr>Possible next steps</vt:lpstr>
      <vt:lpstr>thank you</vt:lpstr>
      <vt:lpstr>Olympia oyster gonad stage and sex </vt:lpstr>
      <vt:lpstr>Survival trended lower from low pH parents (not significant)</vt:lpstr>
      <vt:lpstr>PowerPoint Presentation</vt:lpstr>
      <vt:lpstr>Gonad gene expression First look at differential expression</vt:lpstr>
      <vt:lpstr>Gonad gene expression First look at differential expression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295</cp:revision>
  <dcterms:created xsi:type="dcterms:W3CDTF">2018-08-20T00:21:18Z</dcterms:created>
  <dcterms:modified xsi:type="dcterms:W3CDTF">2019-03-09T18:03:52Z</dcterms:modified>
</cp:coreProperties>
</file>